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0" r:id="rId3"/>
    <p:sldId id="261" r:id="rId4"/>
    <p:sldId id="265" r:id="rId5"/>
    <p:sldId id="264" r:id="rId6"/>
    <p:sldId id="259" r:id="rId7"/>
    <p:sldId id="258" r:id="rId8"/>
    <p:sldId id="262" r:id="rId9"/>
    <p:sldId id="266" r:id="rId10"/>
    <p:sldId id="263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6" r:id="rId19"/>
    <p:sldId id="275" r:id="rId2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990E0-B088-491B-8F5E-4CC78A9BA46A}" type="datetimeFigureOut">
              <a:rPr lang="it-IT" smtClean="0"/>
              <a:t>23/05/2024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AAA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43AC7-C39D-43F5-8D4B-05A2726D2E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524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B52A-11C3-40F6-84B3-8D184D3289BE}" type="datetimeFigureOut">
              <a:rPr lang="it-IT" smtClean="0"/>
              <a:t>23/05/2024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AAA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F11BC-E7E3-44EB-9A8E-BC1644F196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268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F11BC-E7E3-44EB-9A8E-BC1644F1966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34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Riordinare le righe.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F11BC-E7E3-44EB-9A8E-BC1644F1966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40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Scoprire struttura NN. (rappresentazione</a:t>
            </a:r>
            <a:r>
              <a:rPr lang="it-IT" baseline="0" dirty="0" smtClean="0"/>
              <a:t> costante o variabile)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F11BC-E7E3-44EB-9A8E-BC1644F1966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13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F11BC-E7E3-44EB-9A8E-BC1644F1966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3399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C286-EA48-4D29-A663-1473F58FA5E9}" type="datetime1">
              <a:rPr lang="it-IT" smtClean="0"/>
              <a:t>23/05/2024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D3F1-974A-4E43-A576-ED2F8A9BC89F}" type="datetime1">
              <a:rPr lang="it-IT" smtClean="0"/>
              <a:t>23/05/2024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4B28A-C041-4844-AE06-36A9D48C1A8B}" type="datetime1">
              <a:rPr lang="it-IT" smtClean="0"/>
              <a:t>23/05/2024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1E229-7164-44C4-8258-F371F427338D}" type="datetime1">
              <a:rPr lang="it-IT" smtClean="0"/>
              <a:t>23/05/2024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615C4-7037-4DA2-ACAB-EB9C93E4C4B0}" type="datetime1">
              <a:rPr lang="it-IT" smtClean="0"/>
              <a:t>23/05/2024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CBA5-9417-4F5B-8225-4D6B3EE87778}" type="datetime1">
              <a:rPr lang="it-IT" smtClean="0"/>
              <a:t>23/05/2024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80DE-3C77-4E65-B2EA-730E94677AA6}" type="datetime1">
              <a:rPr lang="it-IT" smtClean="0"/>
              <a:t>23/05/2024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E0A8-B1A9-4C69-9438-C1AC934ACAA5}" type="datetime1">
              <a:rPr lang="it-IT" smtClean="0"/>
              <a:t>23/05/2024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E0F0-193E-434A-A802-E397525A38E6}" type="datetime1">
              <a:rPr lang="it-IT" smtClean="0"/>
              <a:t>23/05/2024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8EA1D-7C18-4142-A902-BB9BD5508320}" type="datetime1">
              <a:rPr lang="it-IT" smtClean="0"/>
              <a:t>23/05/2024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F053-14BF-4C01-8D0A-6FBE8D24FB19}" type="datetime1">
              <a:rPr lang="it-IT" smtClean="0"/>
              <a:t>23/05/2024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568BD-BA98-4885-B060-D93256900A29}" type="datetime1">
              <a:rPr lang="it-IT" smtClean="0"/>
              <a:t>23/05/2024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Alex Pegoraro - UniTN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xelera.ai/blog/transformers-in-computer-vision" TargetMode="External"/><Relationship Id="rId2" Type="http://schemas.openxmlformats.org/officeDocument/2006/relationships/hyperlink" Target="https://towardsdatascience.com/vision-transformers-explained-a9d07147e4c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axelera.ai/blog/decoding-transformers-on-edge-device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C00000"/>
                </a:solidFill>
                <a:latin typeface="Baskerville Old Face" pitchFamily="18" charset="0"/>
              </a:rPr>
              <a:t>ViT</a:t>
            </a:r>
            <a:r>
              <a:rPr lang="en-US" b="1" dirty="0" smtClean="0">
                <a:solidFill>
                  <a:srgbClr val="C00000"/>
                </a:solidFill>
                <a:latin typeface="Baskerville Old Face" pitchFamily="18" charset="0"/>
              </a:rPr>
              <a:t> General Structure</a:t>
            </a:r>
            <a:endParaRPr lang="en-US" b="1" dirty="0">
              <a:solidFill>
                <a:srgbClr val="C00000"/>
              </a:solidFill>
              <a:latin typeface="Baskerville Old Face" pitchFamily="18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16022" y="3645024"/>
            <a:ext cx="6400800" cy="622920"/>
          </a:xfrm>
        </p:spPr>
        <p:txBody>
          <a:bodyPr/>
          <a:lstStyle/>
          <a:p>
            <a:r>
              <a:rPr lang="it-IT" dirty="0" smtClean="0">
                <a:latin typeface="Baskerville Old Face" pitchFamily="18" charset="0"/>
              </a:rPr>
              <a:t>Alex Pegoraro - </a:t>
            </a:r>
            <a:r>
              <a:rPr lang="it-IT" dirty="0" err="1" smtClean="0">
                <a:latin typeface="Baskerville Old Face" pitchFamily="18" charset="0"/>
              </a:rPr>
              <a:t>UniTN</a:t>
            </a:r>
            <a:endParaRPr lang="it-IT" dirty="0">
              <a:latin typeface="Baskerville Old Face" pitchFamily="18" charset="0"/>
            </a:endParaRPr>
          </a:p>
        </p:txBody>
      </p:sp>
      <p:pic>
        <p:nvPicPr>
          <p:cNvPr id="9219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086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nives\OneDrive\Desktop\ViT\vit\pictures\vit-prediction-process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614" y="-1"/>
            <a:ext cx="337782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10</a:t>
            </a:fld>
            <a:endParaRPr lang="it-IT"/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[1] Vision </a:t>
            </a:r>
            <a:r>
              <a:rPr lang="it-IT" dirty="0" err="1"/>
              <a:t>Transformers</a:t>
            </a:r>
            <a:r>
              <a:rPr lang="it-IT" dirty="0"/>
              <a:t> </a:t>
            </a:r>
            <a:r>
              <a:rPr lang="it-IT" dirty="0" err="1" smtClean="0"/>
              <a:t>Explained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87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Improvements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309300"/>
            <a:ext cx="8147248" cy="49971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/>
              <a:t>Memory: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Operator </a:t>
            </a:r>
            <a:r>
              <a:rPr lang="en-US" sz="2000" dirty="0"/>
              <a:t>Fusion (not yet supported by frameworks)</a:t>
            </a:r>
          </a:p>
          <a:p>
            <a:pPr algn="just">
              <a:buFontTx/>
              <a:buChar char="-"/>
            </a:pPr>
            <a:r>
              <a:rPr lang="en-US" sz="2000" dirty="0"/>
              <a:t>Quantization (float32 -&gt; int8</a:t>
            </a:r>
            <a:r>
              <a:rPr lang="en-US" sz="2000" dirty="0" smtClean="0"/>
              <a:t>), poor speedup in time</a:t>
            </a:r>
          </a:p>
          <a:p>
            <a:pPr marL="0" indent="0" algn="just">
              <a:buNone/>
            </a:pPr>
            <a:r>
              <a:rPr lang="en-US" sz="2000" dirty="0"/>
              <a:t>Inference time</a:t>
            </a:r>
            <a:r>
              <a:rPr lang="en-US" sz="2000" dirty="0" smtClean="0"/>
              <a:t>:</a:t>
            </a:r>
            <a:endParaRPr lang="en-US" sz="2000" dirty="0"/>
          </a:p>
          <a:p>
            <a:pPr algn="just">
              <a:buFontTx/>
              <a:buChar char="-"/>
            </a:pPr>
            <a:r>
              <a:rPr lang="en-US" sz="2000" dirty="0"/>
              <a:t>Structured </a:t>
            </a:r>
            <a:r>
              <a:rPr lang="en-US" sz="2000" dirty="0" smtClean="0"/>
              <a:t>Pruning (remove attention heads, FFNN layers)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Neural Architecture Search (NAS)</a:t>
            </a:r>
          </a:p>
          <a:p>
            <a:pPr marL="0" indent="0" algn="just">
              <a:buNone/>
            </a:pPr>
            <a:r>
              <a:rPr lang="en-US" sz="2000" dirty="0" smtClean="0"/>
              <a:t>Both:</a:t>
            </a:r>
          </a:p>
          <a:p>
            <a:pPr algn="just">
              <a:buFontTx/>
              <a:buChar char="-"/>
            </a:pPr>
            <a:r>
              <a:rPr lang="en-US" sz="2000" dirty="0"/>
              <a:t>1 bit </a:t>
            </a:r>
            <a:r>
              <a:rPr lang="en-US" sz="2000" dirty="0" smtClean="0"/>
              <a:t>NN (-1, 0, 1)</a:t>
            </a:r>
          </a:p>
          <a:p>
            <a:pPr algn="just">
              <a:buFontTx/>
              <a:buChar char="-"/>
            </a:pPr>
            <a:r>
              <a:rPr lang="en-US" sz="2000" dirty="0"/>
              <a:t>H</a:t>
            </a:r>
            <a:r>
              <a:rPr lang="en-US" sz="2000" dirty="0" smtClean="0"/>
              <a:t>ybrids</a:t>
            </a:r>
            <a:endParaRPr lang="en-US" sz="2000" dirty="0" smtClean="0"/>
          </a:p>
          <a:p>
            <a:pPr algn="just">
              <a:buFontTx/>
              <a:buChar char="-"/>
            </a:pPr>
            <a:r>
              <a:rPr lang="en-US" sz="2000" dirty="0" smtClean="0"/>
              <a:t>Hierarchical Pooling, no class token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Knowledge distillation</a:t>
            </a:r>
            <a:endParaRPr lang="en-US" sz="2000" dirty="0"/>
          </a:p>
          <a:p>
            <a:pPr algn="just">
              <a:buFontTx/>
              <a:buChar char="-"/>
            </a:pPr>
            <a:r>
              <a:rPr lang="en-US" sz="2000" dirty="0" err="1" smtClean="0"/>
              <a:t>Kernelization</a:t>
            </a:r>
            <a:r>
              <a:rPr lang="en-US" sz="2000" dirty="0" smtClean="0"/>
              <a:t>, low-rank decomposition, </a:t>
            </a:r>
            <a:r>
              <a:rPr lang="en-US" sz="2000" dirty="0" err="1" smtClean="0"/>
              <a:t>sparsification</a:t>
            </a:r>
            <a:endParaRPr lang="en-US" sz="2000" dirty="0" smtClean="0"/>
          </a:p>
          <a:p>
            <a:pPr algn="just">
              <a:buFontTx/>
              <a:buChar char="-"/>
            </a:pPr>
            <a:r>
              <a:rPr lang="en-US" sz="2000" dirty="0" smtClean="0"/>
              <a:t>New architectures and/or training techniques </a:t>
            </a:r>
            <a:endParaRPr lang="en-US" sz="2000" dirty="0"/>
          </a:p>
        </p:txBody>
      </p:sp>
      <p:pic>
        <p:nvPicPr>
          <p:cNvPr id="4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11</a:t>
            </a:fld>
            <a:endParaRPr lang="it-IT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9" name="Segnaposto numero diapositiva 3"/>
          <p:cNvSpPr txBox="1">
            <a:spLocks/>
          </p:cNvSpPr>
          <p:nvPr/>
        </p:nvSpPr>
        <p:spPr>
          <a:xfrm>
            <a:off x="264840" y="188640"/>
            <a:ext cx="2133600" cy="648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[6]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Era of 1-bit </a:t>
            </a:r>
            <a:r>
              <a:rPr lang="en-US" dirty="0" smtClean="0"/>
              <a:t>LLMs</a:t>
            </a:r>
            <a:endParaRPr lang="en-US" dirty="0"/>
          </a:p>
          <a:p>
            <a:pPr algn="l"/>
            <a:r>
              <a:rPr lang="en-US" dirty="0" smtClean="0"/>
              <a:t>[7</a:t>
            </a:r>
            <a:r>
              <a:rPr lang="en-US" dirty="0"/>
              <a:t>] Towards Efficient Vision Transformer Inference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3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Observations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16832"/>
            <a:ext cx="7715200" cy="4209331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000" dirty="0" smtClean="0"/>
              <a:t>Transformers are computation intensive, and require more FLOPS than other models.</a:t>
            </a:r>
          </a:p>
          <a:p>
            <a:pPr algn="just">
              <a:buFontTx/>
              <a:buChar char="-"/>
            </a:pPr>
            <a:r>
              <a:rPr lang="en-US" sz="2000" dirty="0" err="1" smtClean="0"/>
              <a:t>MatMul</a:t>
            </a:r>
            <a:r>
              <a:rPr lang="en-US" sz="2000" dirty="0" smtClean="0"/>
              <a:t> is the latency-dominating operator.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FFNN are more time-consuming than attention.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Common activation: GELU.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Nowadays, CNN-</a:t>
            </a:r>
            <a:r>
              <a:rPr lang="en-US" sz="2000" dirty="0" err="1" smtClean="0"/>
              <a:t>ViT</a:t>
            </a:r>
            <a:r>
              <a:rPr lang="en-US" sz="2000" dirty="0" smtClean="0"/>
              <a:t> hybrids are the best solutions.</a:t>
            </a:r>
          </a:p>
          <a:p>
            <a:pPr algn="just">
              <a:buFontTx/>
              <a:buChar char="-"/>
            </a:pPr>
            <a:r>
              <a:rPr lang="en-US" sz="2000" dirty="0"/>
              <a:t>self-attention mechanism has quadratic </a:t>
            </a:r>
            <a:r>
              <a:rPr lang="en-US" sz="2000" dirty="0" smtClean="0"/>
              <a:t>memory and </a:t>
            </a:r>
            <a:r>
              <a:rPr lang="en-US" sz="2000" dirty="0"/>
              <a:t>computational </a:t>
            </a:r>
            <a:r>
              <a:rPr lang="en-US" sz="2000" dirty="0" smtClean="0"/>
              <a:t>complexity.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A model can </a:t>
            </a:r>
            <a:r>
              <a:rPr lang="en-US" sz="2000" dirty="0"/>
              <a:t>be expanded in: depth, width, </a:t>
            </a:r>
            <a:r>
              <a:rPr lang="en-US" sz="2000" dirty="0" smtClean="0"/>
              <a:t>resolution, patch size.</a:t>
            </a:r>
          </a:p>
        </p:txBody>
      </p:sp>
      <p:pic>
        <p:nvPicPr>
          <p:cNvPr id="4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12</a:t>
            </a:fld>
            <a:endParaRPr lang="it-IT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9" name="Segnaposto numero diapositiva 3"/>
          <p:cNvSpPr txBox="1">
            <a:spLocks/>
          </p:cNvSpPr>
          <p:nvPr/>
        </p:nvSpPr>
        <p:spPr>
          <a:xfrm>
            <a:off x="264840" y="188640"/>
            <a:ext cx="2133600" cy="648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[6]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Era of 1-bit </a:t>
            </a:r>
            <a:r>
              <a:rPr lang="en-US" dirty="0" smtClean="0"/>
              <a:t>LLMs</a:t>
            </a:r>
            <a:endParaRPr lang="en-US" dirty="0"/>
          </a:p>
          <a:p>
            <a:pPr algn="l"/>
            <a:r>
              <a:rPr lang="en-US" dirty="0" smtClean="0"/>
              <a:t>[7</a:t>
            </a:r>
            <a:r>
              <a:rPr lang="en-US" dirty="0"/>
              <a:t>] Towards Efficient Vision Transformer </a:t>
            </a:r>
            <a:r>
              <a:rPr lang="en-US" dirty="0" smtClean="0"/>
              <a:t>Inference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02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Hierarchical </a:t>
            </a:r>
            <a:r>
              <a:rPr lang="en-US" b="1" dirty="0" err="1" smtClean="0">
                <a:solidFill>
                  <a:srgbClr val="FF0000"/>
                </a:solidFill>
              </a:rPr>
              <a:t>ViT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2132856"/>
            <a:ext cx="7715200" cy="3993307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800" dirty="0" smtClean="0"/>
              <a:t>After any encoding stage,  a MaxPool1D(Matrix, Kernel, Stride) is applied, altogether with a learnable positional encoding</a:t>
            </a:r>
            <a:r>
              <a:rPr lang="en-US" sz="2800" dirty="0" smtClean="0"/>
              <a:t>. That needs to be summed again.</a:t>
            </a:r>
            <a:endParaRPr lang="en-US" sz="2800" dirty="0" smtClean="0"/>
          </a:p>
          <a:p>
            <a:pPr algn="just">
              <a:buFontTx/>
              <a:buChar char="-"/>
            </a:pPr>
            <a:r>
              <a:rPr lang="en-US" sz="2800" dirty="0" smtClean="0"/>
              <a:t>The same paper deals with class token removal. I</a:t>
            </a:r>
            <a:r>
              <a:rPr lang="en-US" sz="2800" dirty="0" smtClean="0"/>
              <a:t>nstead of layer-norm, extract-class-token, FFNN, </a:t>
            </a:r>
            <a:r>
              <a:rPr lang="en-US" sz="2800" dirty="0" smtClean="0"/>
              <a:t>the </a:t>
            </a:r>
            <a:r>
              <a:rPr lang="en-US" sz="2800" dirty="0" smtClean="0"/>
              <a:t>last pipeline stage becomes layer-norm, </a:t>
            </a:r>
            <a:r>
              <a:rPr lang="en-US" sz="2800" dirty="0" err="1" smtClean="0"/>
              <a:t>AvgPool</a:t>
            </a:r>
            <a:r>
              <a:rPr lang="en-US" sz="2800" dirty="0" smtClean="0"/>
              <a:t>, </a:t>
            </a:r>
            <a:r>
              <a:rPr lang="en-US" sz="2800" dirty="0" smtClean="0"/>
              <a:t>FFNN.</a:t>
            </a:r>
          </a:p>
        </p:txBody>
      </p:sp>
      <p:pic>
        <p:nvPicPr>
          <p:cNvPr id="4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13</a:t>
            </a:fld>
            <a:endParaRPr lang="it-IT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264840" y="188640"/>
            <a:ext cx="226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[8] </a:t>
            </a:r>
            <a:r>
              <a:rPr lang="en-US" dirty="0"/>
              <a:t>Scalable Vision Transformers with Hierarchical Pooling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84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Efficient </a:t>
            </a:r>
            <a:r>
              <a:rPr lang="en-US" b="1" dirty="0" err="1" smtClean="0">
                <a:solidFill>
                  <a:srgbClr val="FF0000"/>
                </a:solidFill>
              </a:rPr>
              <a:t>ViT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844824"/>
            <a:ext cx="7715200" cy="428133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000" dirty="0" smtClean="0"/>
              <a:t>Prior High-resolution </a:t>
            </a:r>
            <a:r>
              <a:rPr lang="en-US" sz="2000" dirty="0"/>
              <a:t>dense </a:t>
            </a:r>
            <a:r>
              <a:rPr lang="en-US" sz="2000" dirty="0" smtClean="0"/>
              <a:t>prediction models used </a:t>
            </a:r>
            <a:r>
              <a:rPr lang="en-US" sz="2000" dirty="0" err="1" smtClean="0"/>
              <a:t>softmax</a:t>
            </a:r>
            <a:r>
              <a:rPr lang="en-US" sz="2000" dirty="0" smtClean="0"/>
              <a:t> attention (to have global receptive fields) and large kernel convolution (for multi scale learning), that are effective but inefficient.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This model substitute </a:t>
            </a:r>
            <a:r>
              <a:rPr lang="en-US" sz="2000" dirty="0" err="1" smtClean="0"/>
              <a:t>softmax</a:t>
            </a:r>
            <a:r>
              <a:rPr lang="en-US" sz="2000" dirty="0" smtClean="0"/>
              <a:t> attention with lightweight </a:t>
            </a:r>
            <a:r>
              <a:rPr lang="en-US" sz="2000" dirty="0" err="1" smtClean="0"/>
              <a:t>ReLU</a:t>
            </a:r>
            <a:r>
              <a:rPr lang="en-US" sz="2000" dirty="0" smtClean="0"/>
              <a:t> linear attention, reducing complexity from quadratic to linear.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It also replaces large Kernel convolutions with small ones. Nearby tokens are aggregated in multi-scale tokens. </a:t>
            </a:r>
            <a:r>
              <a:rPr lang="en-US" sz="2000" dirty="0" err="1" smtClean="0"/>
              <a:t>ReLU</a:t>
            </a:r>
            <a:r>
              <a:rPr lang="en-US" sz="2000" dirty="0" smtClean="0"/>
              <a:t> attention is then applied on them.</a:t>
            </a:r>
          </a:p>
          <a:p>
            <a:pPr algn="just">
              <a:buFontTx/>
              <a:buChar char="-"/>
            </a:pPr>
            <a:r>
              <a:rPr lang="en-US" sz="2000" dirty="0" smtClean="0"/>
              <a:t>On the FFNN is added Depth </a:t>
            </a:r>
            <a:r>
              <a:rPr lang="en-US" sz="2000" dirty="0" smtClean="0"/>
              <a:t>Wise Convolution</a:t>
            </a:r>
            <a:r>
              <a:rPr lang="en-US" sz="2000" dirty="0" smtClean="0"/>
              <a:t>. Multi-Scale Linear </a:t>
            </a:r>
            <a:r>
              <a:rPr lang="en-US" sz="2000" dirty="0" smtClean="0"/>
              <a:t>Attention </a:t>
            </a:r>
            <a:r>
              <a:rPr lang="en-US" sz="2000" dirty="0" smtClean="0"/>
              <a:t>captures context info, </a:t>
            </a:r>
            <a:r>
              <a:rPr lang="en-US" sz="2000" dirty="0" smtClean="0"/>
              <a:t>FFNN + </a:t>
            </a:r>
            <a:r>
              <a:rPr lang="en-US" sz="2000" dirty="0" err="1" smtClean="0"/>
              <a:t>DWConv</a:t>
            </a:r>
            <a:r>
              <a:rPr lang="en-US" sz="2000" dirty="0" smtClean="0"/>
              <a:t> </a:t>
            </a:r>
            <a:r>
              <a:rPr lang="en-US" sz="2000" dirty="0" smtClean="0"/>
              <a:t>captures local ones.</a:t>
            </a:r>
            <a:endParaRPr lang="en-US" sz="2000" dirty="0"/>
          </a:p>
        </p:txBody>
      </p:sp>
      <p:pic>
        <p:nvPicPr>
          <p:cNvPr id="4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14</a:t>
            </a:fld>
            <a:endParaRPr lang="it-IT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10" name="Segnaposto numero diapositiva 3"/>
          <p:cNvSpPr txBox="1">
            <a:spLocks/>
          </p:cNvSpPr>
          <p:nvPr/>
        </p:nvSpPr>
        <p:spPr>
          <a:xfrm>
            <a:off x="264839" y="188640"/>
            <a:ext cx="30511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[9] </a:t>
            </a:r>
            <a:r>
              <a:rPr lang="it-IT" dirty="0" err="1"/>
              <a:t>EfficientViT</a:t>
            </a:r>
            <a:r>
              <a:rPr lang="it-IT" dirty="0"/>
              <a:t>: Multi-Scale Linear </a:t>
            </a:r>
            <a:r>
              <a:rPr lang="it-IT" dirty="0" err="1" smtClean="0"/>
              <a:t>Attention</a:t>
            </a:r>
            <a:r>
              <a:rPr lang="it-IT" dirty="0" smtClean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214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0" y="1439321"/>
                <a:ext cx="9144000" cy="13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/>
                        </a:rPr>
                        <m:t>𝐴𝑡𝑡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/>
                                </a:rPr>
                                <m:t>𝑄</m:t>
                              </m:r>
                              <m:r>
                                <a:rPr lang="it-IT" sz="2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28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it-IT" sz="2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28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it-IT" sz="28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it-IT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it-IT" sz="2800" b="0" i="1" smtClean="0">
                                  <a:latin typeface="Cambria Math"/>
                                </a:rPr>
                                <m:t>𝑆𝑖𝑚</m:t>
                              </m:r>
                              <m:d>
                                <m:dPr>
                                  <m:ctrlPr>
                                    <a:rPr lang="it-IT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2800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t-IT" sz="28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it-IT" sz="28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it-IT" sz="2800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it-IT" sz="2800" i="1">
                                      <a:latin typeface="Cambria Math"/>
                                    </a:rPr>
                                    <m:t>𝑆𝑖𝑚</m:t>
                                  </m:r>
                                  <m:d>
                                    <m:dPr>
                                      <m:ctrlPr>
                                        <a:rPr lang="it-IT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28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800" i="1">
                                              <a:latin typeface="Cambria Math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  <m:sSub>
                            <m:sSubPr>
                              <m:ctrlPr>
                                <a:rPr lang="it-IT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39321"/>
                <a:ext cx="9144000" cy="13173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/>
              <p:cNvSpPr txBox="1"/>
              <p:nvPr/>
            </p:nvSpPr>
            <p:spPr>
              <a:xfrm>
                <a:off x="3611758" y="2779649"/>
                <a:ext cx="5544616" cy="1205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/>
                        </a:rPr>
                        <m:t>𝑆𝑖𝑚</m:t>
                      </m:r>
                      <m:d>
                        <m:dPr>
                          <m:ctrlPr>
                            <a:rPr lang="it-IT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it-IT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it-IT" sz="2800" b="0" i="1" smtClean="0">
                              <a:latin typeface="Cambria Math"/>
                            </a:rPr>
                            <m:t>𝐾</m:t>
                          </m:r>
                        </m:e>
                      </m:d>
                      <m:r>
                        <a:rPr lang="it-IT" sz="28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it-IT" sz="28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800" b="0" i="0" smtClean="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it-IT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it-IT" sz="2800" b="0" i="1" smtClean="0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it-IT" sz="2800" b="0" i="1" smtClean="0">
                                      <a:latin typeface="Cambria Math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it-IT" sz="28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b="0" i="1" smtClean="0">
                                          <a:latin typeface="Cambria Math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it-IT" sz="2800" b="0" i="1" smtClean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it-IT" sz="2800" b="0" i="1" smtClean="0">
                                          <a:latin typeface="Cambria Math"/>
                                        </a:rPr>
                                        <m:t>𝑐𝑜𝑙𝑠</m:t>
                                      </m:r>
                                      <m:d>
                                        <m:dPr>
                                          <m:ctrlPr>
                                            <a:rPr lang="it-IT" sz="28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758" y="2779649"/>
                <a:ext cx="5544616" cy="12059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/>
              <p:cNvSpPr txBox="1"/>
              <p:nvPr/>
            </p:nvSpPr>
            <p:spPr>
              <a:xfrm>
                <a:off x="3348271" y="4097463"/>
                <a:ext cx="58081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/>
                        </a:rPr>
                        <m:t>𝑆𝑖𝑚</m:t>
                      </m:r>
                      <m:d>
                        <m:dPr>
                          <m:ctrlPr>
                            <a:rPr lang="it-IT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it-IT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it-IT" sz="2800" b="0" i="1" smtClean="0">
                              <a:latin typeface="Cambria Math"/>
                            </a:rPr>
                            <m:t>𝐾</m:t>
                          </m:r>
                        </m:e>
                      </m:d>
                      <m:r>
                        <a:rPr lang="it-IT" sz="2800" b="0" i="1" smtClean="0">
                          <a:latin typeface="Cambria Math"/>
                        </a:rPr>
                        <m:t>=</m:t>
                      </m:r>
                      <m:r>
                        <a:rPr lang="it-IT" sz="2800" b="0" i="1" smtClean="0">
                          <a:latin typeface="Cambria Math"/>
                        </a:rPr>
                        <m:t>𝑅𝑒𝐿𝑈</m:t>
                      </m:r>
                      <m:d>
                        <m:dPr>
                          <m:ctrlPr>
                            <a:rPr lang="it-IT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/>
                            </a:rPr>
                            <m:t>𝑄</m:t>
                          </m:r>
                        </m:e>
                      </m:d>
                      <m:r>
                        <a:rPr lang="it-IT" sz="2800" b="0" i="1" smtClean="0">
                          <a:latin typeface="Cambria Math"/>
                        </a:rPr>
                        <m:t>𝑅𝑒𝐿𝑈</m:t>
                      </m:r>
                      <m:sSup>
                        <m:sSupPr>
                          <m:ctrlPr>
                            <a:rPr lang="it-IT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</m:d>
                        </m:e>
                        <m:sup>
                          <m:r>
                            <a:rPr lang="it-IT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271" y="4097463"/>
                <a:ext cx="580810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/>
          <p:cNvSpPr txBox="1"/>
          <p:nvPr/>
        </p:nvSpPr>
        <p:spPr>
          <a:xfrm>
            <a:off x="445841" y="312102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Softmax</a:t>
            </a:r>
            <a:r>
              <a:rPr lang="en-US" sz="2800" dirty="0" smtClean="0"/>
              <a:t> attention:</a:t>
            </a:r>
            <a:endParaRPr lang="en-US" sz="28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435699" y="4094458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ReLU</a:t>
            </a:r>
            <a:r>
              <a:rPr lang="en-US" sz="2800" dirty="0" smtClean="0"/>
              <a:t> attention: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/>
              <p:cNvSpPr txBox="1"/>
              <p:nvPr/>
            </p:nvSpPr>
            <p:spPr>
              <a:xfrm>
                <a:off x="20893" y="4899003"/>
                <a:ext cx="9144000" cy="1414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/>
                        </a:rPr>
                        <m:t>𝑅𝑒𝐿𝑈𝐴𝑡𝑡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/>
                                </a:rPr>
                                <m:t>𝑄</m:t>
                              </m:r>
                              <m:r>
                                <a:rPr lang="it-IT" sz="2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28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it-IT" sz="2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it-IT" sz="28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it-IT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it-IT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it-IT" sz="28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8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limLoc m:val="subSup"/>
                              <m:ctrlP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it-IT" sz="28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it-IT" sz="28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𝑅𝑒𝐿𝑈</m:t>
                                  </m:r>
                                  <m:sSup>
                                    <m:sSupPr>
                                      <m:ctrlPr>
                                        <a:rPr lang="it-IT" sz="28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t-IT" sz="2800" b="0" i="1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sz="2800" b="0" i="1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2800" b="0" i="1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/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8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it-IT" sz="28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8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it-IT" sz="28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limLoc m:val="subSup"/>
                              <m:ctrlP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it-IT" sz="28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𝑅𝑒𝐿𝑈</m:t>
                              </m:r>
                              <m:sSup>
                                <m:sSupPr>
                                  <m:ctrlPr>
                                    <a:rPr lang="it-IT" sz="28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8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it-IT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it-IT" sz="28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it-IT" sz="2800" b="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it-IT" sz="2800" dirty="0" smtClean="0"/>
              </a:p>
            </p:txBody>
          </p:sp>
        </mc:Choice>
        <mc:Fallback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3" y="4899003"/>
                <a:ext cx="9144000" cy="141436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</a:t>
            </a:fld>
            <a:endParaRPr lang="it-IT"/>
          </a:p>
        </p:txBody>
      </p:sp>
      <p:sp>
        <p:nvSpPr>
          <p:cNvPr id="13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14" name="Segnaposto numero diapositiva 3"/>
          <p:cNvSpPr txBox="1">
            <a:spLocks/>
          </p:cNvSpPr>
          <p:nvPr/>
        </p:nvSpPr>
        <p:spPr>
          <a:xfrm>
            <a:off x="264839" y="188640"/>
            <a:ext cx="30511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[9] </a:t>
            </a:r>
            <a:r>
              <a:rPr lang="it-IT" dirty="0" err="1"/>
              <a:t>EfficientViT</a:t>
            </a:r>
            <a:r>
              <a:rPr lang="it-IT" dirty="0"/>
              <a:t>: Multi-Scale Linear </a:t>
            </a:r>
            <a:r>
              <a:rPr lang="it-IT" dirty="0" err="1"/>
              <a:t>Attention</a:t>
            </a:r>
            <a:r>
              <a:rPr lang="it-IT" dirty="0"/>
              <a:t> </a:t>
            </a:r>
            <a:endParaRPr lang="it-IT" dirty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Efficient </a:t>
            </a:r>
            <a:r>
              <a:rPr lang="en-US" b="1" dirty="0" err="1" smtClean="0">
                <a:solidFill>
                  <a:srgbClr val="FF0000"/>
                </a:solidFill>
              </a:rPr>
              <a:t>ViT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3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Mobile </a:t>
            </a:r>
            <a:r>
              <a:rPr lang="en-US" b="1" dirty="0" err="1" smtClean="0">
                <a:solidFill>
                  <a:srgbClr val="FF0000"/>
                </a:solidFill>
              </a:rPr>
              <a:t>ViT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421498"/>
                <a:ext cx="7715200" cy="4781128"/>
              </a:xfrm>
            </p:spPr>
            <p:txBody>
              <a:bodyPr>
                <a:normAutofit/>
              </a:bodyPr>
              <a:lstStyle/>
              <a:p>
                <a:pPr algn="just">
                  <a:buFontTx/>
                  <a:buChar char="-"/>
                </a:pPr>
                <a:r>
                  <a:rPr lang="en-US" sz="2000" dirty="0" smtClean="0"/>
                  <a:t>Fuses </a:t>
                </a:r>
                <a:r>
                  <a:rPr lang="en-US" sz="2000" dirty="0" err="1" smtClean="0"/>
                  <a:t>ViT</a:t>
                </a:r>
                <a:r>
                  <a:rPr lang="en-US" sz="2000" dirty="0"/>
                  <a:t> (input-adaptive weighting and global processing) </a:t>
                </a:r>
                <a:r>
                  <a:rPr lang="en-US" sz="2000" dirty="0" smtClean="0"/>
                  <a:t>with CNNs (spatial </a:t>
                </a:r>
                <a:r>
                  <a:rPr lang="en-US" sz="2000" dirty="0"/>
                  <a:t>inductive biases and less sensitivity to data </a:t>
                </a:r>
                <a:r>
                  <a:rPr lang="en-US" sz="2000" dirty="0" smtClean="0"/>
                  <a:t>augmentation), aiming </a:t>
                </a:r>
                <a:r>
                  <a:rPr lang="en-US" sz="2000" dirty="0"/>
                  <a:t>to achieve </a:t>
                </a:r>
                <a:r>
                  <a:rPr lang="en-US" sz="2000" dirty="0" smtClean="0"/>
                  <a:t>light-weight, general-purpose </a:t>
                </a:r>
                <a:r>
                  <a:rPr lang="en-US" sz="2000" dirty="0"/>
                  <a:t>and low </a:t>
                </a:r>
                <a:r>
                  <a:rPr lang="en-US" sz="2000" dirty="0" smtClean="0"/>
                  <a:t>latency. </a:t>
                </a:r>
              </a:p>
              <a:p>
                <a:pPr algn="just">
                  <a:buFontTx/>
                  <a:buChar char="-"/>
                </a:pPr>
                <a:r>
                  <a:rPr lang="en-US" sz="2000" dirty="0" smtClean="0"/>
                  <a:t>The main feature, is that training must be simple, unlike classical </a:t>
                </a:r>
                <a:r>
                  <a:rPr lang="en-US" sz="2000" dirty="0" err="1" smtClean="0"/>
                  <a:t>ViT</a:t>
                </a:r>
                <a:r>
                  <a:rPr lang="en-US" sz="2000" dirty="0" smtClean="0"/>
                  <a:t> one. They </a:t>
                </a:r>
                <a:r>
                  <a:rPr lang="en-US" sz="2000" dirty="0"/>
                  <a:t>want </a:t>
                </a:r>
                <a:r>
                  <a:rPr lang="en-US" sz="2000" dirty="0" smtClean="0"/>
                  <a:t>better performance</a:t>
                </a:r>
                <a:r>
                  <a:rPr lang="en-US" sz="2000" dirty="0"/>
                  <a:t>, </a:t>
                </a:r>
                <a:r>
                  <a:rPr lang="en-US" sz="2000" dirty="0" smtClean="0"/>
                  <a:t>generalization capability (training – validation gap), robustness (less hyper parameters, data augmentation, pre-train and L2 regularizations).</a:t>
                </a:r>
              </a:p>
              <a:p>
                <a:pPr algn="just">
                  <a:buFontTx/>
                  <a:buChar char="-"/>
                </a:pPr>
                <a:r>
                  <a:rPr lang="en-US" sz="2000" dirty="0" smtClean="0"/>
                  <a:t>Given N x D token matrix, the cost of self attention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dirty="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it-IT" sz="2000" b="0" i="1" dirty="0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it-IT" sz="2000" b="0" i="1" smtClean="0">
                            <a:latin typeface="Cambria Math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2000" dirty="0" smtClean="0"/>
                  <a:t>. Mobile </a:t>
                </a:r>
                <a:r>
                  <a:rPr lang="en-US" sz="2000" dirty="0" err="1" smtClean="0"/>
                  <a:t>ViT</a:t>
                </a:r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dirty="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it-IT" sz="2000" b="0" i="1" dirty="0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000" b="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it-IT" sz="2000" b="0" i="1" dirty="0" smtClean="0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it-IT" sz="2000" b="0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it-IT" sz="2000" b="0" i="1" dirty="0" smtClean="0">
                            <a:latin typeface="Cambria Math"/>
                          </a:rPr>
                          <m:t>𝑃𝐷</m:t>
                        </m:r>
                      </m:e>
                    </m:d>
                  </m:oMath>
                </a14:m>
                <a:r>
                  <a:rPr lang="en-US" sz="2000" dirty="0" smtClean="0"/>
                  <a:t>, in theory worse but in practice better, because networks are shallower and narrower.</a:t>
                </a:r>
              </a:p>
              <a:p>
                <a:pPr algn="just">
                  <a:buFontTx/>
                  <a:buChar char="-"/>
                </a:pPr>
                <a:r>
                  <a:rPr lang="en-US" sz="2000" dirty="0"/>
                  <a:t>The core idea is to </a:t>
                </a:r>
                <a:r>
                  <a:rPr lang="en-US" sz="2000" dirty="0" smtClean="0"/>
                  <a:t>“learn </a:t>
                </a:r>
                <a:r>
                  <a:rPr lang="en-US" sz="2000" dirty="0"/>
                  <a:t>global representations with transformers as </a:t>
                </a:r>
                <a:r>
                  <a:rPr lang="en-US" sz="2000" dirty="0" smtClean="0"/>
                  <a:t>convolutions”.</a:t>
                </a:r>
              </a:p>
              <a:p>
                <a:pPr algn="just">
                  <a:buFontTx/>
                  <a:buChar char="-"/>
                </a:pPr>
                <a:r>
                  <a:rPr lang="en-US" sz="2000" dirty="0" smtClean="0"/>
                  <a:t>The paper also </a:t>
                </a:r>
                <a:r>
                  <a:rPr lang="en-US" sz="2000" dirty="0"/>
                  <a:t>focuses </a:t>
                </a:r>
                <a:r>
                  <a:rPr lang="en-US" sz="2000" dirty="0" smtClean="0"/>
                  <a:t>on “Multi-scale Sampler”, a way to improve training using images with different spatial resolutions.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421498"/>
                <a:ext cx="7715200" cy="4781128"/>
              </a:xfrm>
              <a:blipFill rotWithShape="1">
                <a:blip r:embed="rId2"/>
                <a:stretch>
                  <a:fillRect l="-870" t="-765" r="-7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</a:t>
            </a:fld>
            <a:endParaRPr lang="it-IT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9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</a:t>
            </a:r>
            <a:r>
              <a:rPr lang="it-IT" dirty="0" smtClean="0"/>
              <a:t>10] </a:t>
            </a:r>
            <a:r>
              <a:rPr lang="it-IT" dirty="0" err="1"/>
              <a:t>MobileViT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ves\AppData\Local\Packages\Microsoft.Windows.Photos_8wekyb3d8bbwe\TempState\ShareServiceTempFolder\vit-mobil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5030"/>
            <a:ext cx="6619128" cy="61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17</a:t>
            </a:fld>
            <a:endParaRPr lang="it-IT"/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10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</a:t>
            </a:r>
            <a:r>
              <a:rPr lang="it-IT" dirty="0" smtClean="0"/>
              <a:t>10] </a:t>
            </a:r>
            <a:r>
              <a:rPr lang="it-IT" dirty="0" err="1"/>
              <a:t>MobileViT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28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Paper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References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/>
              <a:t>[1] </a:t>
            </a:r>
            <a:r>
              <a:rPr lang="it-IT" sz="2000" dirty="0"/>
              <a:t>«Vision </a:t>
            </a:r>
            <a:r>
              <a:rPr lang="it-IT" sz="2000" dirty="0" err="1"/>
              <a:t>Transformers</a:t>
            </a:r>
            <a:r>
              <a:rPr lang="it-IT" sz="2000" dirty="0"/>
              <a:t>, </a:t>
            </a:r>
            <a:r>
              <a:rPr lang="it-IT" sz="2000" dirty="0" err="1"/>
              <a:t>Explained</a:t>
            </a:r>
            <a:r>
              <a:rPr lang="it-IT" sz="2000" dirty="0"/>
              <a:t>», </a:t>
            </a:r>
            <a:r>
              <a:rPr lang="it-IT" sz="2000" dirty="0" err="1"/>
              <a:t>Skylar</a:t>
            </a:r>
            <a:r>
              <a:rPr lang="it-IT" sz="2000" dirty="0"/>
              <a:t> Jean </a:t>
            </a:r>
            <a:r>
              <a:rPr lang="it-IT" sz="2000" dirty="0" err="1" smtClean="0"/>
              <a:t>Callis</a:t>
            </a:r>
            <a:r>
              <a:rPr lang="it-IT" sz="2000" dirty="0" smtClean="0"/>
              <a:t>, </a:t>
            </a:r>
            <a:r>
              <a:rPr lang="it-IT" sz="2000" dirty="0" smtClean="0">
                <a:hlinkClick r:id="rId2"/>
              </a:rPr>
              <a:t>https</a:t>
            </a:r>
            <a:r>
              <a:rPr lang="it-IT" sz="2000" dirty="0">
                <a:hlinkClick r:id="rId2"/>
              </a:rPr>
              <a:t>://</a:t>
            </a:r>
            <a:r>
              <a:rPr lang="it-IT" sz="2000" dirty="0" smtClean="0">
                <a:hlinkClick r:id="rId2"/>
              </a:rPr>
              <a:t>towardsdatascience.com/vision-transformers-explained-a9d07147e4c8</a:t>
            </a:r>
            <a:endParaRPr lang="it-IT" sz="2000" dirty="0" smtClean="0"/>
          </a:p>
          <a:p>
            <a:pPr marL="0" indent="0">
              <a:buNone/>
            </a:pPr>
            <a:r>
              <a:rPr lang="it-IT" sz="2000" b="1" dirty="0" smtClean="0"/>
              <a:t>[2] </a:t>
            </a:r>
            <a:r>
              <a:rPr lang="it-IT" sz="2000" dirty="0" smtClean="0"/>
              <a:t>«</a:t>
            </a:r>
            <a:r>
              <a:rPr lang="it-IT" sz="2000" dirty="0" err="1" smtClean="0"/>
              <a:t>Transformers</a:t>
            </a:r>
            <a:r>
              <a:rPr lang="it-IT" sz="2000" dirty="0" smtClean="0"/>
              <a:t> in Computer </a:t>
            </a:r>
            <a:r>
              <a:rPr lang="it-IT" sz="2000" dirty="0"/>
              <a:t>Vision», Bert </a:t>
            </a:r>
            <a:r>
              <a:rPr lang="it-IT" sz="2000" dirty="0" err="1" smtClean="0"/>
              <a:t>Moons</a:t>
            </a:r>
            <a:r>
              <a:rPr lang="it-IT" sz="2000" dirty="0" smtClean="0"/>
              <a:t>, </a:t>
            </a:r>
            <a:r>
              <a:rPr lang="it-IT" sz="2000" dirty="0" smtClean="0">
                <a:hlinkClick r:id="rId3"/>
              </a:rPr>
              <a:t>https</a:t>
            </a:r>
            <a:r>
              <a:rPr lang="it-IT" sz="2000" dirty="0">
                <a:hlinkClick r:id="rId3"/>
              </a:rPr>
              <a:t>://</a:t>
            </a:r>
            <a:r>
              <a:rPr lang="it-IT" sz="2000" dirty="0" smtClean="0">
                <a:hlinkClick r:id="rId3"/>
              </a:rPr>
              <a:t>www.axelera.ai/blog/transformers-in-computer-vision</a:t>
            </a:r>
            <a:endParaRPr lang="it-IT" sz="2000" dirty="0" smtClean="0"/>
          </a:p>
          <a:p>
            <a:pPr marL="0" indent="0">
              <a:buNone/>
            </a:pPr>
            <a:r>
              <a:rPr lang="it-IT" sz="2000" b="1" dirty="0" smtClean="0"/>
              <a:t>[3] </a:t>
            </a:r>
            <a:r>
              <a:rPr lang="it-IT" sz="2000" dirty="0" smtClean="0"/>
              <a:t>«</a:t>
            </a:r>
            <a:r>
              <a:rPr lang="en-US" sz="2000" dirty="0"/>
              <a:t>Decoding Transformers on Edge Devices</a:t>
            </a:r>
            <a:r>
              <a:rPr lang="it-IT" sz="2000" dirty="0" smtClean="0"/>
              <a:t>», </a:t>
            </a:r>
            <a:r>
              <a:rPr lang="it-IT" sz="2000" dirty="0"/>
              <a:t>Bert </a:t>
            </a:r>
            <a:r>
              <a:rPr lang="it-IT" sz="2000" dirty="0" err="1" smtClean="0"/>
              <a:t>Moons</a:t>
            </a:r>
            <a:r>
              <a:rPr lang="it-IT" sz="2000" dirty="0" smtClean="0"/>
              <a:t>, </a:t>
            </a:r>
            <a:r>
              <a:rPr lang="it-IT" sz="2000" dirty="0" smtClean="0">
                <a:hlinkClick r:id="rId4"/>
              </a:rPr>
              <a:t>https</a:t>
            </a:r>
            <a:r>
              <a:rPr lang="it-IT" sz="2000" dirty="0">
                <a:hlinkClick r:id="rId4"/>
              </a:rPr>
              <a:t>://</a:t>
            </a:r>
            <a:r>
              <a:rPr lang="it-IT" sz="2000" dirty="0" smtClean="0">
                <a:hlinkClick r:id="rId4"/>
              </a:rPr>
              <a:t>www.axelera.ai/blog/decoding-transformers-on-edge-devices</a:t>
            </a:r>
            <a:endParaRPr lang="it-IT" sz="2000" dirty="0" smtClean="0"/>
          </a:p>
          <a:p>
            <a:pPr marL="0" indent="0">
              <a:buNone/>
            </a:pPr>
            <a:r>
              <a:rPr lang="it-IT" sz="2000" b="1" dirty="0" smtClean="0"/>
              <a:t>[4] </a:t>
            </a:r>
            <a:r>
              <a:rPr lang="it-IT" sz="2000" dirty="0" smtClean="0"/>
              <a:t>«</a:t>
            </a:r>
            <a:r>
              <a:rPr lang="en-US" sz="2000" dirty="0"/>
              <a:t>A Survey of Visual Transformers</a:t>
            </a:r>
            <a:r>
              <a:rPr lang="it-IT" sz="2000" dirty="0"/>
              <a:t>», Yang </a:t>
            </a:r>
            <a:r>
              <a:rPr lang="it-IT" sz="2000" dirty="0" err="1" smtClean="0"/>
              <a:t>Liu</a:t>
            </a:r>
            <a:r>
              <a:rPr lang="it-IT" sz="2000" dirty="0" smtClean="0"/>
              <a:t>, </a:t>
            </a:r>
            <a:r>
              <a:rPr lang="it-IT" sz="2000" dirty="0" err="1"/>
              <a:t>Yao</a:t>
            </a:r>
            <a:r>
              <a:rPr lang="it-IT" sz="2000" dirty="0"/>
              <a:t> </a:t>
            </a:r>
            <a:r>
              <a:rPr lang="it-IT" sz="2000" dirty="0" smtClean="0"/>
              <a:t>Zhang, </a:t>
            </a:r>
            <a:r>
              <a:rPr lang="it-IT" sz="2000" dirty="0" err="1"/>
              <a:t>Yixin</a:t>
            </a:r>
            <a:r>
              <a:rPr lang="it-IT" sz="2000" dirty="0"/>
              <a:t> </a:t>
            </a:r>
            <a:r>
              <a:rPr lang="it-IT" sz="2000" dirty="0" err="1" smtClean="0"/>
              <a:t>Wang</a:t>
            </a:r>
            <a:r>
              <a:rPr lang="it-IT" sz="2000" dirty="0" smtClean="0"/>
              <a:t>, Feng </a:t>
            </a:r>
            <a:r>
              <a:rPr lang="it-IT" sz="2000" dirty="0" err="1" smtClean="0"/>
              <a:t>Hou</a:t>
            </a:r>
            <a:r>
              <a:rPr lang="it-IT" sz="2000" dirty="0" smtClean="0"/>
              <a:t>, </a:t>
            </a:r>
            <a:r>
              <a:rPr lang="it-IT" sz="2000" dirty="0" err="1"/>
              <a:t>Jin</a:t>
            </a:r>
            <a:r>
              <a:rPr lang="it-IT" sz="2000" dirty="0"/>
              <a:t> </a:t>
            </a:r>
            <a:r>
              <a:rPr lang="it-IT" sz="2000" dirty="0" smtClean="0"/>
              <a:t>Yuan, </a:t>
            </a:r>
            <a:r>
              <a:rPr lang="it-IT" sz="2000" dirty="0"/>
              <a:t>Jiang </a:t>
            </a:r>
            <a:r>
              <a:rPr lang="it-IT" sz="2000" dirty="0" err="1" smtClean="0"/>
              <a:t>Tian</a:t>
            </a:r>
            <a:r>
              <a:rPr lang="it-IT" sz="2000" dirty="0" smtClean="0"/>
              <a:t>, </a:t>
            </a:r>
            <a:r>
              <a:rPr lang="it-IT" sz="2000" dirty="0"/>
              <a:t>Yang </a:t>
            </a:r>
            <a:r>
              <a:rPr lang="it-IT" sz="2000" dirty="0" smtClean="0"/>
              <a:t>Zhang, </a:t>
            </a:r>
            <a:r>
              <a:rPr lang="it-IT" sz="2000" dirty="0" err="1" smtClean="0"/>
              <a:t>Zhongchao</a:t>
            </a:r>
            <a:r>
              <a:rPr lang="it-IT" sz="2000" dirty="0" smtClean="0"/>
              <a:t> </a:t>
            </a:r>
            <a:r>
              <a:rPr lang="it-IT" sz="2000" dirty="0" err="1" smtClean="0"/>
              <a:t>Shi</a:t>
            </a:r>
            <a:r>
              <a:rPr lang="it-IT" sz="2000" dirty="0" smtClean="0"/>
              <a:t>, </a:t>
            </a:r>
            <a:r>
              <a:rPr lang="it-IT" sz="2000" dirty="0" err="1"/>
              <a:t>Jianping</a:t>
            </a:r>
            <a:r>
              <a:rPr lang="it-IT" sz="2000" dirty="0"/>
              <a:t> </a:t>
            </a:r>
            <a:r>
              <a:rPr lang="it-IT" sz="2000" dirty="0" smtClean="0"/>
              <a:t>Fan, </a:t>
            </a:r>
            <a:r>
              <a:rPr lang="it-IT" sz="2000" dirty="0" err="1" smtClean="0"/>
              <a:t>Zhiqiang</a:t>
            </a:r>
            <a:r>
              <a:rPr lang="it-IT" sz="2000" dirty="0" smtClean="0"/>
              <a:t> </a:t>
            </a:r>
            <a:r>
              <a:rPr lang="it-IT" sz="2000" dirty="0"/>
              <a:t>He</a:t>
            </a:r>
            <a:endParaRPr lang="it-IT" sz="2000" dirty="0" smtClean="0"/>
          </a:p>
          <a:p>
            <a:pPr marL="0" indent="0">
              <a:buNone/>
            </a:pPr>
            <a:r>
              <a:rPr lang="it-IT" sz="2000" b="1" dirty="0" smtClean="0"/>
              <a:t>[5] </a:t>
            </a:r>
            <a:r>
              <a:rPr lang="it-IT" sz="2000" dirty="0" smtClean="0"/>
              <a:t>«</a:t>
            </a:r>
            <a:r>
              <a:rPr lang="en-US" sz="2000" dirty="0"/>
              <a:t>On-Device Training Under 256KB Memory</a:t>
            </a:r>
            <a:r>
              <a:rPr lang="it-IT" sz="2000" dirty="0"/>
              <a:t>», </a:t>
            </a:r>
            <a:r>
              <a:rPr lang="it-IT" sz="2000" dirty="0" err="1"/>
              <a:t>Ji</a:t>
            </a:r>
            <a:r>
              <a:rPr lang="it-IT" sz="2000" dirty="0"/>
              <a:t> </a:t>
            </a:r>
            <a:r>
              <a:rPr lang="it-IT" sz="2000" dirty="0" err="1" smtClean="0"/>
              <a:t>Lin</a:t>
            </a:r>
            <a:r>
              <a:rPr lang="it-IT" sz="2000" dirty="0" smtClean="0"/>
              <a:t>, </a:t>
            </a:r>
            <a:r>
              <a:rPr lang="it-IT" sz="2000" dirty="0" err="1"/>
              <a:t>Ligeng</a:t>
            </a:r>
            <a:r>
              <a:rPr lang="it-IT" sz="2000" dirty="0"/>
              <a:t> </a:t>
            </a:r>
            <a:r>
              <a:rPr lang="it-IT" sz="2000" dirty="0" err="1" smtClean="0"/>
              <a:t>Zhu</a:t>
            </a:r>
            <a:r>
              <a:rPr lang="it-IT" sz="2000" dirty="0" smtClean="0"/>
              <a:t>, </a:t>
            </a:r>
            <a:r>
              <a:rPr lang="it-IT" sz="2000" dirty="0" err="1"/>
              <a:t>Wei</a:t>
            </a:r>
            <a:r>
              <a:rPr lang="it-IT" sz="2000" dirty="0"/>
              <a:t>-Ming </a:t>
            </a:r>
            <a:r>
              <a:rPr lang="it-IT" sz="2000" dirty="0" smtClean="0"/>
              <a:t>Chen, </a:t>
            </a:r>
            <a:r>
              <a:rPr lang="it-IT" sz="2000" dirty="0" err="1"/>
              <a:t>Wei</a:t>
            </a:r>
            <a:r>
              <a:rPr lang="it-IT" sz="2000" dirty="0"/>
              <a:t>-Chen </a:t>
            </a:r>
            <a:r>
              <a:rPr lang="it-IT" sz="2000" dirty="0" err="1" smtClean="0"/>
              <a:t>Wang</a:t>
            </a:r>
            <a:r>
              <a:rPr lang="it-IT" sz="2000" dirty="0" smtClean="0"/>
              <a:t>, Chuang </a:t>
            </a:r>
            <a:r>
              <a:rPr lang="it-IT" sz="2000" dirty="0" err="1" smtClean="0"/>
              <a:t>Gan</a:t>
            </a:r>
            <a:r>
              <a:rPr lang="it-IT" sz="2000" dirty="0" smtClean="0"/>
              <a:t>, </a:t>
            </a:r>
            <a:r>
              <a:rPr lang="it-IT" sz="2000" dirty="0"/>
              <a:t>Song </a:t>
            </a:r>
            <a:r>
              <a:rPr lang="it-IT" sz="2000" dirty="0" smtClean="0"/>
              <a:t>Han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18</a:t>
            </a:fld>
            <a:endParaRPr lang="it-IT" dirty="0"/>
          </a:p>
        </p:txBody>
      </p:sp>
      <p:pic>
        <p:nvPicPr>
          <p:cNvPr id="6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005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Paper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References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 smtClean="0"/>
              <a:t>[6] </a:t>
            </a:r>
            <a:r>
              <a:rPr lang="it-IT" sz="2000" dirty="0" smtClean="0"/>
              <a:t>«</a:t>
            </a:r>
            <a:r>
              <a:rPr lang="en-US" sz="2000" dirty="0"/>
              <a:t>The Era of 1-bit </a:t>
            </a:r>
            <a:r>
              <a:rPr lang="en-US" sz="2000" dirty="0" smtClean="0"/>
              <a:t>LLMs: All </a:t>
            </a:r>
            <a:r>
              <a:rPr lang="en-US" sz="2000" dirty="0"/>
              <a:t>Large Language Models are in 1.58 Bits</a:t>
            </a:r>
            <a:r>
              <a:rPr lang="it-IT" sz="2000" dirty="0" smtClean="0"/>
              <a:t>», </a:t>
            </a:r>
            <a:r>
              <a:rPr lang="it-IT" sz="2000" dirty="0" err="1" smtClean="0"/>
              <a:t>Shuming</a:t>
            </a:r>
            <a:r>
              <a:rPr lang="it-IT" sz="2000" dirty="0" smtClean="0"/>
              <a:t> Ma, </a:t>
            </a:r>
            <a:r>
              <a:rPr lang="it-IT" sz="2000" dirty="0" err="1"/>
              <a:t>Hongyu</a:t>
            </a:r>
            <a:r>
              <a:rPr lang="it-IT" sz="2000" dirty="0"/>
              <a:t> </a:t>
            </a:r>
            <a:r>
              <a:rPr lang="it-IT" sz="2000" dirty="0" err="1" smtClean="0"/>
              <a:t>Wang</a:t>
            </a:r>
            <a:r>
              <a:rPr lang="it-IT" sz="2000" dirty="0" smtClean="0"/>
              <a:t>, </a:t>
            </a:r>
            <a:r>
              <a:rPr lang="it-IT" sz="2000" dirty="0" err="1" smtClean="0"/>
              <a:t>Lingxiao</a:t>
            </a:r>
            <a:r>
              <a:rPr lang="it-IT" sz="2000" dirty="0" smtClean="0"/>
              <a:t> Ma, </a:t>
            </a:r>
            <a:r>
              <a:rPr lang="it-IT" sz="2000" dirty="0"/>
              <a:t>Lei </a:t>
            </a:r>
            <a:r>
              <a:rPr lang="it-IT" sz="2000" dirty="0" err="1" smtClean="0"/>
              <a:t>Wang</a:t>
            </a:r>
            <a:r>
              <a:rPr lang="it-IT" sz="2000" dirty="0" smtClean="0"/>
              <a:t>, </a:t>
            </a:r>
            <a:r>
              <a:rPr lang="it-IT" sz="2000" dirty="0" err="1"/>
              <a:t>Wenhui</a:t>
            </a:r>
            <a:r>
              <a:rPr lang="it-IT" sz="2000" dirty="0"/>
              <a:t> </a:t>
            </a:r>
            <a:r>
              <a:rPr lang="it-IT" sz="2000" dirty="0" err="1" smtClean="0"/>
              <a:t>Wang</a:t>
            </a:r>
            <a:r>
              <a:rPr lang="it-IT" sz="2000" dirty="0" smtClean="0"/>
              <a:t>, </a:t>
            </a:r>
            <a:r>
              <a:rPr lang="it-IT" sz="2000" dirty="0" err="1" smtClean="0"/>
              <a:t>Shaohan</a:t>
            </a:r>
            <a:r>
              <a:rPr lang="it-IT" sz="2000" dirty="0" smtClean="0"/>
              <a:t> Huang, </a:t>
            </a:r>
            <a:r>
              <a:rPr lang="it-IT" sz="2000" dirty="0"/>
              <a:t>Li </a:t>
            </a:r>
            <a:r>
              <a:rPr lang="it-IT" sz="2000" dirty="0" err="1" smtClean="0"/>
              <a:t>Dong</a:t>
            </a:r>
            <a:r>
              <a:rPr lang="it-IT" sz="2000" dirty="0" smtClean="0"/>
              <a:t>, </a:t>
            </a:r>
            <a:r>
              <a:rPr lang="it-IT" sz="2000" dirty="0" err="1"/>
              <a:t>Ruiping</a:t>
            </a:r>
            <a:r>
              <a:rPr lang="it-IT" sz="2000" dirty="0"/>
              <a:t> </a:t>
            </a:r>
            <a:r>
              <a:rPr lang="it-IT" sz="2000" dirty="0" err="1" smtClean="0"/>
              <a:t>Wang</a:t>
            </a:r>
            <a:r>
              <a:rPr lang="it-IT" sz="2000" dirty="0" smtClean="0"/>
              <a:t>, </a:t>
            </a:r>
            <a:r>
              <a:rPr lang="it-IT" sz="2000" dirty="0" err="1"/>
              <a:t>Jilong</a:t>
            </a:r>
            <a:r>
              <a:rPr lang="it-IT" sz="2000" dirty="0"/>
              <a:t> </a:t>
            </a:r>
            <a:r>
              <a:rPr lang="it-IT" sz="2000" dirty="0" err="1" smtClean="0"/>
              <a:t>Xue</a:t>
            </a:r>
            <a:r>
              <a:rPr lang="it-IT" sz="2000" dirty="0" smtClean="0"/>
              <a:t>, </a:t>
            </a:r>
            <a:r>
              <a:rPr lang="it-IT" sz="2000" dirty="0" err="1"/>
              <a:t>Furu</a:t>
            </a:r>
            <a:r>
              <a:rPr lang="it-IT" sz="2000" dirty="0"/>
              <a:t> </a:t>
            </a:r>
            <a:r>
              <a:rPr lang="it-IT" sz="2000" dirty="0" err="1" smtClean="0"/>
              <a:t>Wei</a:t>
            </a:r>
            <a:endParaRPr lang="it-IT" sz="2000" dirty="0" smtClean="0"/>
          </a:p>
          <a:p>
            <a:pPr marL="0" indent="0">
              <a:buNone/>
            </a:pPr>
            <a:r>
              <a:rPr lang="it-IT" sz="2000" b="1" dirty="0" smtClean="0"/>
              <a:t>[7] </a:t>
            </a:r>
            <a:r>
              <a:rPr lang="it-IT" sz="2000" dirty="0" smtClean="0"/>
              <a:t>«</a:t>
            </a:r>
            <a:r>
              <a:rPr lang="en-US" sz="2000" dirty="0"/>
              <a:t>Towards Efficient Vision Transformer Inference: A First Study </a:t>
            </a:r>
            <a:r>
              <a:rPr lang="en-US" sz="2000" dirty="0" smtClean="0"/>
              <a:t>of Transformers </a:t>
            </a:r>
            <a:r>
              <a:rPr lang="en-US" sz="2000" dirty="0"/>
              <a:t>on Mobile Devices</a:t>
            </a:r>
            <a:r>
              <a:rPr lang="it-IT" sz="2000" dirty="0"/>
              <a:t>», </a:t>
            </a:r>
            <a:r>
              <a:rPr lang="it-IT" sz="2000" dirty="0" err="1"/>
              <a:t>Xudong</a:t>
            </a:r>
            <a:r>
              <a:rPr lang="it-IT" sz="2000" dirty="0"/>
              <a:t> </a:t>
            </a:r>
            <a:r>
              <a:rPr lang="it-IT" sz="2000" dirty="0" err="1" smtClean="0"/>
              <a:t>Wang</a:t>
            </a:r>
            <a:r>
              <a:rPr lang="it-IT" sz="2000" dirty="0" smtClean="0"/>
              <a:t>, Li </a:t>
            </a:r>
            <a:r>
              <a:rPr lang="it-IT" sz="2000" dirty="0" err="1"/>
              <a:t>Lyna</a:t>
            </a:r>
            <a:r>
              <a:rPr lang="it-IT" sz="2000" dirty="0"/>
              <a:t> </a:t>
            </a:r>
            <a:r>
              <a:rPr lang="it-IT" sz="2000" dirty="0" smtClean="0"/>
              <a:t>Zhang, </a:t>
            </a:r>
            <a:r>
              <a:rPr lang="it-IT" sz="2000" dirty="0"/>
              <a:t>Yang </a:t>
            </a:r>
            <a:r>
              <a:rPr lang="it-IT" sz="2000" dirty="0" err="1" smtClean="0"/>
              <a:t>Wang</a:t>
            </a:r>
            <a:r>
              <a:rPr lang="it-IT" sz="2000" dirty="0" smtClean="0"/>
              <a:t>, Mao Yang</a:t>
            </a:r>
          </a:p>
          <a:p>
            <a:pPr marL="0" indent="0">
              <a:buNone/>
            </a:pPr>
            <a:r>
              <a:rPr lang="it-IT" sz="2000" b="1" dirty="0" smtClean="0"/>
              <a:t>[8] </a:t>
            </a:r>
            <a:r>
              <a:rPr lang="it-IT" sz="2000" dirty="0" smtClean="0"/>
              <a:t>«</a:t>
            </a:r>
            <a:r>
              <a:rPr lang="en-US" sz="2000" dirty="0"/>
              <a:t>Scalable Vision Transformers with Hierarchical Pooling</a:t>
            </a:r>
            <a:r>
              <a:rPr lang="it-IT" sz="2000" dirty="0"/>
              <a:t>», </a:t>
            </a:r>
            <a:r>
              <a:rPr lang="it-IT" sz="2000" dirty="0" err="1"/>
              <a:t>Zizheng</a:t>
            </a:r>
            <a:r>
              <a:rPr lang="it-IT" sz="2000" dirty="0"/>
              <a:t> </a:t>
            </a:r>
            <a:r>
              <a:rPr lang="it-IT" sz="2000" dirty="0" smtClean="0"/>
              <a:t>Pan, </a:t>
            </a:r>
            <a:r>
              <a:rPr lang="it-IT" sz="2000" dirty="0" err="1" smtClean="0"/>
              <a:t>Bohan</a:t>
            </a:r>
            <a:r>
              <a:rPr lang="it-IT" sz="2000" dirty="0" smtClean="0"/>
              <a:t> Zhuang, </a:t>
            </a:r>
            <a:r>
              <a:rPr lang="it-IT" sz="2000" dirty="0" err="1" smtClean="0"/>
              <a:t>Jing</a:t>
            </a:r>
            <a:r>
              <a:rPr lang="it-IT" sz="2000" dirty="0" smtClean="0"/>
              <a:t> </a:t>
            </a:r>
            <a:r>
              <a:rPr lang="it-IT" sz="2000" dirty="0" err="1" smtClean="0"/>
              <a:t>Liu</a:t>
            </a:r>
            <a:r>
              <a:rPr lang="it-IT" sz="2000" dirty="0" smtClean="0"/>
              <a:t>, </a:t>
            </a:r>
            <a:r>
              <a:rPr lang="it-IT" sz="2000" dirty="0" err="1"/>
              <a:t>Haoyu</a:t>
            </a:r>
            <a:r>
              <a:rPr lang="it-IT" sz="2000" dirty="0"/>
              <a:t> </a:t>
            </a:r>
            <a:r>
              <a:rPr lang="it-IT" sz="2000" dirty="0" smtClean="0"/>
              <a:t>He, </a:t>
            </a:r>
            <a:r>
              <a:rPr lang="it-IT" sz="2000" dirty="0" err="1" smtClean="0"/>
              <a:t>Jianfei</a:t>
            </a:r>
            <a:r>
              <a:rPr lang="it-IT" sz="2000" dirty="0" smtClean="0"/>
              <a:t> </a:t>
            </a:r>
            <a:r>
              <a:rPr lang="it-IT" sz="2000" dirty="0" err="1" smtClean="0"/>
              <a:t>Cai</a:t>
            </a:r>
            <a:endParaRPr lang="it-IT" sz="2000" dirty="0"/>
          </a:p>
          <a:p>
            <a:pPr marL="0" indent="0">
              <a:buNone/>
            </a:pPr>
            <a:r>
              <a:rPr lang="it-IT" sz="2000" b="1" dirty="0" smtClean="0"/>
              <a:t>[9</a:t>
            </a:r>
            <a:r>
              <a:rPr lang="it-IT" sz="2000" b="1" dirty="0"/>
              <a:t>] </a:t>
            </a:r>
            <a:r>
              <a:rPr lang="it-IT" sz="2000" dirty="0"/>
              <a:t>«</a:t>
            </a:r>
            <a:r>
              <a:rPr lang="it-IT" sz="2000" dirty="0" err="1"/>
              <a:t>EfficientViT</a:t>
            </a:r>
            <a:r>
              <a:rPr lang="it-IT" sz="2000" dirty="0"/>
              <a:t>: Multi-Scale Linear </a:t>
            </a:r>
            <a:r>
              <a:rPr lang="it-IT" sz="2000" dirty="0" err="1"/>
              <a:t>Attention</a:t>
            </a:r>
            <a:r>
              <a:rPr lang="it-IT" sz="2000" dirty="0"/>
              <a:t> for High-</a:t>
            </a:r>
            <a:r>
              <a:rPr lang="it-IT" sz="2000" dirty="0" err="1"/>
              <a:t>Resolution</a:t>
            </a:r>
            <a:r>
              <a:rPr lang="it-IT" sz="2000" dirty="0"/>
              <a:t> </a:t>
            </a:r>
            <a:r>
              <a:rPr lang="it-IT" sz="2000" dirty="0" smtClean="0"/>
              <a:t>Dense </a:t>
            </a:r>
            <a:r>
              <a:rPr lang="it-IT" sz="2000" dirty="0" err="1" smtClean="0"/>
              <a:t>Prediction</a:t>
            </a:r>
            <a:r>
              <a:rPr lang="it-IT" sz="2000" dirty="0"/>
              <a:t>», Han </a:t>
            </a:r>
            <a:r>
              <a:rPr lang="it-IT" sz="2000" dirty="0" err="1" smtClean="0"/>
              <a:t>Cai</a:t>
            </a:r>
            <a:r>
              <a:rPr lang="it-IT" sz="2000" dirty="0" smtClean="0"/>
              <a:t>, </a:t>
            </a:r>
            <a:r>
              <a:rPr lang="it-IT" sz="2000" dirty="0" err="1"/>
              <a:t>Junyan</a:t>
            </a:r>
            <a:r>
              <a:rPr lang="it-IT" sz="2000" dirty="0"/>
              <a:t> </a:t>
            </a:r>
            <a:r>
              <a:rPr lang="it-IT" sz="2000" dirty="0" smtClean="0"/>
              <a:t>Li, </a:t>
            </a:r>
            <a:r>
              <a:rPr lang="it-IT" sz="2000" dirty="0" err="1"/>
              <a:t>Muyan</a:t>
            </a:r>
            <a:r>
              <a:rPr lang="it-IT" sz="2000" dirty="0"/>
              <a:t> </a:t>
            </a:r>
            <a:r>
              <a:rPr lang="it-IT" sz="2000" dirty="0" err="1" smtClean="0"/>
              <a:t>Hu</a:t>
            </a:r>
            <a:r>
              <a:rPr lang="it-IT" sz="2000" dirty="0" smtClean="0"/>
              <a:t>, </a:t>
            </a:r>
            <a:r>
              <a:rPr lang="it-IT" sz="2000" dirty="0"/>
              <a:t>Chuang </a:t>
            </a:r>
            <a:r>
              <a:rPr lang="it-IT" sz="2000" dirty="0" err="1" smtClean="0"/>
              <a:t>Gan</a:t>
            </a:r>
            <a:r>
              <a:rPr lang="it-IT" sz="2000" dirty="0" smtClean="0"/>
              <a:t>, </a:t>
            </a:r>
            <a:r>
              <a:rPr lang="it-IT" sz="2000" dirty="0"/>
              <a:t>Song </a:t>
            </a:r>
            <a:r>
              <a:rPr lang="it-IT" sz="2000" dirty="0" smtClean="0"/>
              <a:t>Han</a:t>
            </a:r>
            <a:endParaRPr lang="it-IT" sz="2000" dirty="0"/>
          </a:p>
          <a:p>
            <a:pPr marL="0" indent="0">
              <a:buNone/>
            </a:pPr>
            <a:r>
              <a:rPr lang="it-IT" sz="2000" b="1" dirty="0" smtClean="0"/>
              <a:t>[10] </a:t>
            </a:r>
            <a:r>
              <a:rPr lang="it-IT" sz="2000" dirty="0" smtClean="0"/>
              <a:t>«</a:t>
            </a:r>
            <a:r>
              <a:rPr lang="en-US" sz="2000" dirty="0" err="1" smtClean="0"/>
              <a:t>MobileViT</a:t>
            </a:r>
            <a:r>
              <a:rPr lang="en-US" sz="2000" dirty="0" smtClean="0"/>
              <a:t>: Light-Weight, General-Purpose, and Mobile-Friendly Vision Transformer</a:t>
            </a:r>
            <a:r>
              <a:rPr lang="it-IT" sz="2000" dirty="0"/>
              <a:t>», </a:t>
            </a:r>
            <a:r>
              <a:rPr lang="it-IT" sz="2000" dirty="0" err="1"/>
              <a:t>Sachin</a:t>
            </a:r>
            <a:r>
              <a:rPr lang="it-IT" sz="2000" dirty="0"/>
              <a:t> </a:t>
            </a:r>
            <a:r>
              <a:rPr lang="it-IT" sz="2000" dirty="0" err="1" smtClean="0"/>
              <a:t>Mehta</a:t>
            </a:r>
            <a:r>
              <a:rPr lang="it-IT" sz="2000" dirty="0"/>
              <a:t>, Mohammad </a:t>
            </a:r>
            <a:r>
              <a:rPr lang="it-IT" sz="2000" dirty="0" err="1" smtClean="0"/>
              <a:t>Rastegari</a:t>
            </a:r>
            <a:endParaRPr lang="it-IT" sz="20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19</a:t>
            </a:fld>
            <a:endParaRPr lang="it-IT" dirty="0"/>
          </a:p>
        </p:txBody>
      </p:sp>
      <p:pic>
        <p:nvPicPr>
          <p:cNvPr id="6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06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ives\OneDrive\Desktop\ViT\vit\pictures\vit-general-fl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361757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2</a:t>
            </a:fld>
            <a:endParaRPr lang="it-IT" dirty="0"/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9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[1] Vision </a:t>
            </a:r>
            <a:r>
              <a:rPr lang="it-IT" dirty="0" err="1"/>
              <a:t>Transformers</a:t>
            </a:r>
            <a:r>
              <a:rPr lang="it-IT" dirty="0"/>
              <a:t> </a:t>
            </a:r>
            <a:r>
              <a:rPr lang="it-IT" dirty="0" err="1" smtClean="0"/>
              <a:t>Explained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87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ives\OneDrive\Desktop\ViT\vit\pictures\vit-image-tokeniz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-204"/>
            <a:ext cx="332153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3</a:t>
            </a:fld>
            <a:endParaRPr lang="it-IT"/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[1] Vision </a:t>
            </a:r>
            <a:r>
              <a:rPr lang="it-IT" dirty="0" err="1"/>
              <a:t>Transformers</a:t>
            </a:r>
            <a:r>
              <a:rPr lang="it-IT" dirty="0"/>
              <a:t> </a:t>
            </a:r>
            <a:r>
              <a:rPr lang="it-IT" dirty="0" err="1" smtClean="0"/>
              <a:t>Explained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87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nives\OneDrive\Desktop\ViT\vit\pictures\vit-tokens-to-tok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-1"/>
            <a:ext cx="488269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4</a:t>
            </a:fld>
            <a:endParaRPr lang="it-IT"/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[1] Vision </a:t>
            </a:r>
            <a:r>
              <a:rPr lang="it-IT" dirty="0" err="1"/>
              <a:t>Transformers</a:t>
            </a:r>
            <a:r>
              <a:rPr lang="it-IT" dirty="0"/>
              <a:t> </a:t>
            </a:r>
            <a:r>
              <a:rPr lang="it-IT" dirty="0" err="1" smtClean="0"/>
              <a:t>Explained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87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nives\OneDrive\Desktop\ViT\vit\pictures\vit-token-process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"/>
            <a:ext cx="5110656" cy="684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[1] Vision </a:t>
            </a:r>
            <a:r>
              <a:rPr lang="it-IT" dirty="0" err="1"/>
              <a:t>Transformers</a:t>
            </a:r>
            <a:r>
              <a:rPr lang="it-IT" dirty="0"/>
              <a:t> </a:t>
            </a:r>
            <a:r>
              <a:rPr lang="it-IT" dirty="0" err="1" smtClean="0"/>
              <a:t>Explained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87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ives\OneDrive\Desktop\ViT\vit\pictures\vit-encod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"/>
            <a:ext cx="28465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6</a:t>
            </a:fld>
            <a:endParaRPr lang="it-IT"/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[1] Vision </a:t>
            </a:r>
            <a:r>
              <a:rPr lang="it-IT" dirty="0" err="1"/>
              <a:t>Transformers</a:t>
            </a:r>
            <a:r>
              <a:rPr lang="it-IT" dirty="0"/>
              <a:t> </a:t>
            </a:r>
            <a:r>
              <a:rPr lang="it-IT" dirty="0" err="1" smtClean="0"/>
              <a:t>Explained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62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ives\OneDrive\Desktop\ViT\vit\pictures\vit-atten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-4867"/>
            <a:ext cx="5639870" cy="686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7</a:t>
            </a:fld>
            <a:endParaRPr lang="it-IT"/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[1] Vision </a:t>
            </a:r>
            <a:r>
              <a:rPr lang="it-IT" dirty="0" err="1"/>
              <a:t>Transformers</a:t>
            </a:r>
            <a:r>
              <a:rPr lang="it-IT" dirty="0"/>
              <a:t> </a:t>
            </a:r>
            <a:r>
              <a:rPr lang="it-IT" dirty="0" err="1" smtClean="0"/>
              <a:t>Explained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03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ives\OneDrive\Desktop\ViT\vit\pictures\vit-multi-headed-atten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699" y="-1"/>
            <a:ext cx="497486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8</a:t>
            </a:fld>
            <a:endParaRPr lang="it-IT"/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[1] Vision </a:t>
            </a:r>
            <a:r>
              <a:rPr lang="it-IT" dirty="0" err="1"/>
              <a:t>Transformers</a:t>
            </a:r>
            <a:r>
              <a:rPr lang="it-IT" dirty="0"/>
              <a:t> </a:t>
            </a:r>
            <a:r>
              <a:rPr lang="it-IT" dirty="0" err="1" smtClean="0"/>
              <a:t>Explained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87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Layer Norm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4" name="Picture 3" descr="C:\Users\nives\OneDrive\Desktop\ViT\vit\pictures\uniTN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22" y="1"/>
            <a:ext cx="1412775" cy="14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0" y="1921256"/>
                <a:ext cx="914400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/>
                        </a:rPr>
                        <m:t>𝐿𝑎𝑦𝑒𝑟𝑛𝑜𝑟𝑚</m:t>
                      </m:r>
                      <m:d>
                        <m:dPr>
                          <m:ctrlPr>
                            <a:rPr lang="it-IT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it-IT" sz="2800" b="0" i="1" smtClean="0">
                          <a:latin typeface="Cambria Math"/>
                        </a:rPr>
                        <m:t>=</m:t>
                      </m:r>
                      <m:r>
                        <a:rPr lang="it-IT" sz="2800" b="0" i="1" smtClean="0">
                          <a:latin typeface="Cambria Math"/>
                        </a:rPr>
                        <m:t>𝑤</m:t>
                      </m:r>
                      <m:r>
                        <a:rPr lang="it-IT" sz="2800" b="0" i="1" smtClean="0">
                          <a:latin typeface="Cambria Math"/>
                        </a:rPr>
                        <m:t> ⨀</m:t>
                      </m:r>
                      <m:d>
                        <m:dPr>
                          <m:ctrlPr>
                            <a:rPr lang="it-IT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it-IT" sz="2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it-IT" sz="28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it-IT" sz="2800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it-IT" sz="28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b="0" i="1" smtClean="0">
                                          <a:latin typeface="Cambria Math"/>
                                          <a:ea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sz="28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it-IT" sz="2800" b="0" i="1" smtClean="0"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it-IT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sz="28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21256"/>
                <a:ext cx="9144000" cy="10604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899592" y="3356992"/>
                <a:ext cx="2808312" cy="2160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w = weights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=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baiases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mean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deviation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𝜖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little number to avoid zero division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⨀=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element wise product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356992"/>
                <a:ext cx="2808312" cy="2160240"/>
              </a:xfrm>
              <a:prstGeom prst="rect">
                <a:avLst/>
              </a:prstGeom>
              <a:blipFill rotWithShape="1">
                <a:blip r:embed="rId4"/>
                <a:stretch>
                  <a:fillRect b="-5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/>
          <p:cNvSpPr txBox="1"/>
          <p:nvPr/>
        </p:nvSpPr>
        <p:spPr>
          <a:xfrm>
            <a:off x="5148064" y="4113946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done</a:t>
            </a:r>
            <a:r>
              <a:rPr lang="it-IT" dirty="0" smtClean="0"/>
              <a:t> for </a:t>
            </a:r>
            <a:r>
              <a:rPr lang="it-IT" dirty="0" err="1" smtClean="0"/>
              <a:t>every</a:t>
            </a:r>
            <a:r>
              <a:rPr lang="it-IT" dirty="0" smtClean="0"/>
              <a:t> </a:t>
            </a:r>
            <a:r>
              <a:rPr lang="it-IT" dirty="0" err="1" smtClean="0"/>
              <a:t>token</a:t>
            </a:r>
            <a:r>
              <a:rPr lang="it-IT" dirty="0" smtClean="0"/>
              <a:t>, i.e. </a:t>
            </a:r>
            <a:r>
              <a:rPr lang="it-IT" dirty="0" err="1" smtClean="0"/>
              <a:t>row</a:t>
            </a:r>
            <a:r>
              <a:rPr lang="it-IT" dirty="0" smtClean="0"/>
              <a:t> of the </a:t>
            </a:r>
            <a:r>
              <a:rPr lang="it-IT" dirty="0" err="1" smtClean="0"/>
              <a:t>matrix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9</a:t>
            </a:fld>
            <a:endParaRPr lang="it-IT"/>
          </a:p>
        </p:txBody>
      </p:sp>
      <p:sp>
        <p:nvSpPr>
          <p:cNvPr id="9" name="Segnaposto numero diapositiva 3"/>
          <p:cNvSpPr txBox="1">
            <a:spLocks/>
          </p:cNvSpPr>
          <p:nvPr/>
        </p:nvSpPr>
        <p:spPr>
          <a:xfrm>
            <a:off x="395536" y="63064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 smtClean="0"/>
              <a:t>Alex Pegoraro - </a:t>
            </a:r>
            <a:r>
              <a:rPr lang="it-IT" dirty="0" err="1" smtClean="0"/>
              <a:t>UniTN</a:t>
            </a:r>
            <a:endParaRPr lang="it-IT" dirty="0"/>
          </a:p>
        </p:txBody>
      </p:sp>
      <p:sp>
        <p:nvSpPr>
          <p:cNvPr id="10" name="Segnaposto numero diapositiva 3"/>
          <p:cNvSpPr txBox="1">
            <a:spLocks/>
          </p:cNvSpPr>
          <p:nvPr/>
        </p:nvSpPr>
        <p:spPr>
          <a:xfrm>
            <a:off x="264840" y="1886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dirty="0"/>
              <a:t>[1] Vision </a:t>
            </a:r>
            <a:r>
              <a:rPr lang="it-IT" dirty="0" err="1"/>
              <a:t>Transformers</a:t>
            </a:r>
            <a:r>
              <a:rPr lang="it-IT" dirty="0"/>
              <a:t> </a:t>
            </a:r>
            <a:r>
              <a:rPr lang="it-IT" dirty="0" err="1" smtClean="0"/>
              <a:t>Explained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7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1164</Words>
  <Application>Microsoft Office PowerPoint</Application>
  <PresentationFormat>Presentazione su schermo (4:3)</PresentationFormat>
  <Paragraphs>127</Paragraphs>
  <Slides>19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0" baseType="lpstr">
      <vt:lpstr>Tema di Office</vt:lpstr>
      <vt:lpstr>ViT General Structure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Layer Norm</vt:lpstr>
      <vt:lpstr>Presentazione standard di PowerPoint</vt:lpstr>
      <vt:lpstr>Improvements</vt:lpstr>
      <vt:lpstr>Observations</vt:lpstr>
      <vt:lpstr>Hierarchical ViT</vt:lpstr>
      <vt:lpstr>Efficient ViT</vt:lpstr>
      <vt:lpstr>Efficient ViT</vt:lpstr>
      <vt:lpstr>Mobile ViT</vt:lpstr>
      <vt:lpstr>Presentazione standard di PowerPoint</vt:lpstr>
      <vt:lpstr>Paper References</vt:lpstr>
      <vt:lpstr>Paper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 General Structure</dc:title>
  <dc:creator>nives pedretti</dc:creator>
  <cp:lastModifiedBy>nives pedretti</cp:lastModifiedBy>
  <cp:revision>90</cp:revision>
  <dcterms:created xsi:type="dcterms:W3CDTF">2024-04-05T07:54:31Z</dcterms:created>
  <dcterms:modified xsi:type="dcterms:W3CDTF">2024-05-23T16:28:49Z</dcterms:modified>
</cp:coreProperties>
</file>